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71" r:id="rId3"/>
    <p:sldId id="261" r:id="rId4"/>
    <p:sldId id="498" r:id="rId5"/>
    <p:sldId id="500" r:id="rId6"/>
    <p:sldId id="499" r:id="rId7"/>
    <p:sldId id="504" r:id="rId8"/>
    <p:sldId id="506" r:id="rId9"/>
    <p:sldId id="424" r:id="rId10"/>
    <p:sldId id="481" r:id="rId11"/>
    <p:sldId id="478" r:id="rId12"/>
    <p:sldId id="437" r:id="rId13"/>
    <p:sldId id="527" r:id="rId14"/>
    <p:sldId id="521" r:id="rId15"/>
    <p:sldId id="528" r:id="rId16"/>
    <p:sldId id="508" r:id="rId17"/>
    <p:sldId id="423" r:id="rId18"/>
    <p:sldId id="463" r:id="rId19"/>
    <p:sldId id="492" r:id="rId20"/>
    <p:sldId id="469" r:id="rId21"/>
    <p:sldId id="471" r:id="rId22"/>
    <p:sldId id="495" r:id="rId23"/>
    <p:sldId id="509" r:id="rId24"/>
    <p:sldId id="497" r:id="rId25"/>
    <p:sldId id="526" r:id="rId26"/>
    <p:sldId id="524" r:id="rId27"/>
    <p:sldId id="483" r:id="rId28"/>
    <p:sldId id="510" r:id="rId29"/>
    <p:sldId id="511" r:id="rId30"/>
    <p:sldId id="513" r:id="rId31"/>
    <p:sldId id="514" r:id="rId32"/>
    <p:sldId id="516" r:id="rId33"/>
    <p:sldId id="517" r:id="rId34"/>
    <p:sldId id="518" r:id="rId35"/>
    <p:sldId id="512" r:id="rId36"/>
    <p:sldId id="474" r:id="rId37"/>
    <p:sldId id="507" r:id="rId38"/>
    <p:sldId id="525" r:id="rId39"/>
    <p:sldId id="477" r:id="rId40"/>
    <p:sldId id="467" r:id="rId41"/>
    <p:sldId id="505" r:id="rId42"/>
    <p:sldId id="490" r:id="rId43"/>
    <p:sldId id="487" r:id="rId44"/>
    <p:sldId id="489" r:id="rId45"/>
    <p:sldId id="496" r:id="rId46"/>
  </p:sldIdLst>
  <p:sldSz cx="12192000" cy="6858000"/>
  <p:notesSz cx="6858000" cy="9144000"/>
  <p:embeddedFontLst>
    <p:embeddedFont>
      <p:font typeface="나눔스퀘어" panose="020B0600000101010101" pitchFamily="50" charset="-127"/>
      <p:regular r:id="rId48"/>
      <p:bold r:id="rId49"/>
      <p:italic r:id="rId50"/>
      <p:boldItalic r:id="rId51"/>
    </p:embeddedFont>
    <p:embeddedFont>
      <p:font typeface="나눔스퀘어 Bold" panose="020B0600000101010101" pitchFamily="50" charset="-127"/>
      <p:regular r:id="rId52"/>
      <p:bold r:id="rId53"/>
      <p:italic r:id="rId54"/>
      <p:boldItalic r:id="rId55"/>
    </p:embeddedFont>
    <p:embeddedFont>
      <p:font typeface="나눔스퀘어 ExtraBold" panose="020B0600000101010101" pitchFamily="50" charset="-127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00"/>
    <a:srgbClr val="E6E6E6"/>
    <a:srgbClr val="067A82"/>
    <a:srgbClr val="FFFDD7"/>
    <a:srgbClr val="DEEBF7"/>
    <a:srgbClr val="BCBCBC"/>
    <a:srgbClr val="E7E6E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93109" autoAdjust="0"/>
  </p:normalViewPr>
  <p:slideViewPr>
    <p:cSldViewPr snapToGrid="0">
      <p:cViewPr varScale="1">
        <p:scale>
          <a:sx n="113" d="100"/>
          <a:sy n="113" d="100"/>
        </p:scale>
        <p:origin x="902" y="91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RMSE of rating graph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GCMC(Feature O, T=0.8)</c:v>
                </c:pt>
                <c:pt idx="1">
                  <c:v>GCMC(Feature O)</c:v>
                </c:pt>
                <c:pt idx="2">
                  <c:v>GCMC(Feature X)</c:v>
                </c:pt>
                <c:pt idx="3">
                  <c:v>SVDpp</c:v>
                </c:pt>
                <c:pt idx="4">
                  <c:v>SVD</c:v>
                </c:pt>
                <c:pt idx="5">
                  <c:v>BaselineOnly</c:v>
                </c:pt>
                <c:pt idx="6">
                  <c:v>KNNBaseline</c:v>
                </c:pt>
                <c:pt idx="7">
                  <c:v>KNNBasic</c:v>
                </c:pt>
                <c:pt idx="8">
                  <c:v>NMF</c:v>
                </c:pt>
                <c:pt idx="9">
                  <c:v>GCMC(Feature O) - regression</c:v>
                </c:pt>
                <c:pt idx="10">
                  <c:v>KNNWithZScore</c:v>
                </c:pt>
                <c:pt idx="11">
                  <c:v>KNNWithMeans</c:v>
                </c:pt>
                <c:pt idx="12">
                  <c:v>SlopeOne</c:v>
                </c:pt>
                <c:pt idx="13">
                  <c:v>CoClustering</c:v>
                </c:pt>
                <c:pt idx="14">
                  <c:v>GCMC(Feature X) - regression</c:v>
                </c:pt>
                <c:pt idx="15">
                  <c:v>NormalPredictor</c:v>
                </c:pt>
              </c:strCache>
            </c:strRef>
          </c:cat>
          <c:val>
            <c:numRef>
              <c:f>Sheet1!$B$2:$B$17</c:f>
              <c:numCache>
                <c:formatCode>0.0000</c:formatCode>
                <c:ptCount val="16"/>
                <c:pt idx="0">
                  <c:v>0.7127</c:v>
                </c:pt>
                <c:pt idx="1">
                  <c:v>0.71760000000000002</c:v>
                </c:pt>
                <c:pt idx="2">
                  <c:v>0.81420000000000003</c:v>
                </c:pt>
                <c:pt idx="3">
                  <c:v>0.82699999999999996</c:v>
                </c:pt>
                <c:pt idx="4">
                  <c:v>0.84689999999999999</c:v>
                </c:pt>
                <c:pt idx="5">
                  <c:v>0.84850000000000003</c:v>
                </c:pt>
                <c:pt idx="6">
                  <c:v>0.85189999999999999</c:v>
                </c:pt>
                <c:pt idx="7">
                  <c:v>0.87260000000000004</c:v>
                </c:pt>
                <c:pt idx="8">
                  <c:v>0.90559999999999996</c:v>
                </c:pt>
                <c:pt idx="9">
                  <c:v>0.91479999999999995</c:v>
                </c:pt>
                <c:pt idx="10">
                  <c:v>0.91679999999999995</c:v>
                </c:pt>
                <c:pt idx="11">
                  <c:v>0.92320000000000002</c:v>
                </c:pt>
                <c:pt idx="12">
                  <c:v>0.92730000000000001</c:v>
                </c:pt>
                <c:pt idx="13">
                  <c:v>0.95379999999999998</c:v>
                </c:pt>
                <c:pt idx="14">
                  <c:v>0.9637</c:v>
                </c:pt>
                <c:pt idx="15">
                  <c:v>1.4758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9F-4914-93E3-98357F3FA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0399311"/>
        <c:axId val="518421711"/>
      </c:barChart>
      <c:catAx>
        <c:axId val="52039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421711"/>
        <c:crosses val="autoZero"/>
        <c:auto val="1"/>
        <c:lblAlgn val="ctr"/>
        <c:lblOffset val="100"/>
        <c:noMultiLvlLbl val="0"/>
      </c:catAx>
      <c:valAx>
        <c:axId val="518421711"/>
        <c:scaling>
          <c:orientation val="minMax"/>
          <c:max val="1.2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039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2225" cmpd="sng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BERT</a:t>
            </a:r>
            <a:r>
              <a:rPr kumimoji="1" lang="ko-KR" altLang="en-US" dirty="0"/>
              <a:t>의 감성분석을 활용한 그래프 기반의 영화 추천시스템에 대한 연구를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3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0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86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41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568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58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71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2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16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59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0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4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90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54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82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567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3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5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</a:t>
            </a:r>
          </a:p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Sentiment, Emotion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 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: 2021.10.02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90250"/>
            <a:ext cx="502920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554540" y="2884656"/>
            <a:ext cx="6651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Methodologies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1758605" y="1591564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468975" y="3996125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53367" y="1218354"/>
            <a:ext cx="8006714" cy="5438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E2BEBBC-03BA-44A9-8D04-B9029E10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50" y="2002488"/>
            <a:ext cx="3395538" cy="3380245"/>
          </a:xfrm>
          <a:prstGeom prst="rect">
            <a:avLst/>
          </a:prstGeom>
        </p:spPr>
      </p:pic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758604" y="2188365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2666894" y="1970378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1758605" y="2988569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2666894" y="2770582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560685" y="3698336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560685" y="4186691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3081155" y="3698336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1468974" y="3497413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468975" y="3484349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989443" y="3484059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666895" y="3339640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3081154" y="4186691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5502593" y="3909996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5502593" y="3389762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5502593" y="4457963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057424" y="3692611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57424" y="4232764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6785260" y="3909996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6785260" y="4457963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6696342" y="3692611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7340091" y="4232764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5314580" y="3272485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897734" y="3847231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4897733" y="4348875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1758604" y="4970853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Multi-layer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1758604" y="5552243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1758604" y="6134964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1468974" y="4749844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468975" y="4515523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989444" y="4515523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2666894" y="4756835"/>
            <a:ext cx="2" cy="21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2666894" y="5321924"/>
            <a:ext cx="0" cy="2303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2666894" y="5903314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6931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Score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/>
                                  </m:ctrlPr>
                                </m:accPr>
                                <m:e>
                                  <m:r>
                                    <a:rPr lang="ko-KR" altLang="en-US" i="1" smtClean="0"/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/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/>
                            </m:ctrlPr>
                          </m:sSubPr>
                          <m:e>
                            <m:r>
                              <a:rPr lang="ko-KR" altLang="en-US" i="1" smtClean="0"/>
                              <m:t>𝑦</m:t>
                            </m:r>
                          </m:e>
                          <m:sub>
                            <m:r>
                              <a:rPr lang="ko-KR" altLang="en-US" i="1" smtClean="0"/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1441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418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Framework2 – After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75917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719806" y="3666676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Score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/>
                                  </m:ctrlPr>
                                </m:accPr>
                                <m:e>
                                  <m:r>
                                    <a:rPr lang="ko-KR" altLang="en-US" i="1" smtClean="0"/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/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0983227" y="241230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/>
                            </m:ctrlPr>
                          </m:sSubPr>
                          <m:e>
                            <m:r>
                              <a:rPr lang="ko-KR" altLang="en-US" i="1" smtClean="0"/>
                              <m:t>𝑦</m:t>
                            </m:r>
                          </m:e>
                          <m:sub>
                            <m:r>
                              <a:rPr lang="ko-KR" altLang="en-US" i="1" smtClean="0"/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189814" y="2825475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699682" y="2044086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8968968" y="3330328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10266912" y="3873263"/>
            <a:ext cx="726596" cy="6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646101" y="1514734"/>
            <a:ext cx="1438074" cy="636988"/>
            <a:chOff x="4098497" y="1485263"/>
            <a:chExt cx="1438074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42060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38E2302-C5E7-4902-89DA-EE9E93573541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967762" y="2187471"/>
            <a:ext cx="735733" cy="1554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722344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논리합 58">
            <a:extLst>
              <a:ext uri="{FF2B5EF4-FFF2-40B4-BE49-F238E27FC236}">
                <a16:creationId xmlns:a16="http://schemas.microsoft.com/office/drawing/2014/main" id="{7CCD4F5E-F1E5-4D3F-BCD5-FE11CDCB4166}"/>
              </a:ext>
            </a:extLst>
          </p:cNvPr>
          <p:cNvSpPr/>
          <p:nvPr/>
        </p:nvSpPr>
        <p:spPr>
          <a:xfrm>
            <a:off x="6648857" y="3687095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73749A4F-1B8F-42B5-8D20-31AAE81869B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6004921" y="4005546"/>
            <a:ext cx="698574" cy="1592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8324747" y="3872931"/>
            <a:ext cx="644221" cy="6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D27C3EEB-F2FA-4F7D-A6A1-386F1F30E6D1}"/>
              </a:ext>
            </a:extLst>
          </p:cNvPr>
          <p:cNvGrpSpPr/>
          <p:nvPr/>
        </p:nvGrpSpPr>
        <p:grpSpPr>
          <a:xfrm>
            <a:off x="6977423" y="3202943"/>
            <a:ext cx="1438074" cy="636988"/>
            <a:chOff x="4098497" y="1485263"/>
            <a:chExt cx="1438074" cy="636988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3CE5316-4753-45AC-AF5A-4C18F10B0923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202" name="사각형: 둥근 모서리 201">
                <a:extLst>
                  <a:ext uri="{FF2B5EF4-FFF2-40B4-BE49-F238E27FC236}">
                    <a16:creationId xmlns:a16="http://schemas.microsoft.com/office/drawing/2014/main" id="{C85E5241-B115-4035-9541-2344436537B7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3CBA2699-F0FD-436B-AD53-2A59EEB9B92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D92CC691-C402-4763-800A-C463361B109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A0628B42-300C-4210-99D4-0011E1675E3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7F25D0EF-A3A0-43CB-A59D-27ECEE105CF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9B80780A-25C0-49F5-B75A-E0D9151B38D8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F7CE201-DC0D-40B9-AF7D-7F717A4DE067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5BC5901E-6C8F-42B2-A53A-DB1485381904}"/>
              </a:ext>
            </a:extLst>
          </p:cNvPr>
          <p:cNvGrpSpPr/>
          <p:nvPr/>
        </p:nvGrpSpPr>
        <p:grpSpPr>
          <a:xfrm>
            <a:off x="6977423" y="3921694"/>
            <a:ext cx="1438074" cy="610451"/>
            <a:chOff x="4098497" y="2344222"/>
            <a:chExt cx="1438074" cy="610451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356270B5-9154-45C2-BA3D-503FDC1ED812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AC39F425-5F3A-4C1E-AE4B-D95D69FAD0BB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AAD94546-6DDF-4E6D-BC95-9DA1071CB0F9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B6D30C20-B5A9-4B0E-90FF-4BE506CB2F0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AEEC65A8-CF6E-4EE9-85AC-460F54C17298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3D1BECC4-499F-48E7-A0C4-B21E0AA1B00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2EEFDFEC-858D-4F1C-8454-C6AC3FBB0E4B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4263B16-A7A7-41A8-BE13-AC2242EA6583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4A2C136-501B-4161-ABED-D6B217870EB7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6004921" y="3873640"/>
            <a:ext cx="643936" cy="6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4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Framework3 – After Decoding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72784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 flipV="1">
            <a:off x="2363214" y="2203774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524990" y="3666676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Score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/>
                                  </m:ctrlPr>
                                </m:accPr>
                                <m:e>
                                  <m:r>
                                    <a:rPr lang="ko-KR" altLang="en-US" i="1" smtClean="0"/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/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88411" y="2412302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/>
                            </m:ctrlPr>
                          </m:sSubPr>
                          <m:e>
                            <m:r>
                              <a:rPr lang="ko-KR" altLang="en-US" i="1" smtClean="0"/>
                              <m:t>𝑦</m:t>
                            </m:r>
                          </m:e>
                          <m:sub>
                            <m:r>
                              <a:rPr lang="ko-KR" altLang="en-US" i="1" smtClean="0"/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94998" y="2825475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504866" y="2044086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07A7862-1B8B-494C-B1AF-7BDCDFBAF98E}"/>
              </a:ext>
            </a:extLst>
          </p:cNvPr>
          <p:cNvGrpSpPr/>
          <p:nvPr/>
        </p:nvGrpSpPr>
        <p:grpSpPr>
          <a:xfrm>
            <a:off x="2865533" y="1654366"/>
            <a:ext cx="1297944" cy="1098813"/>
            <a:chOff x="2425947" y="1685463"/>
            <a:chExt cx="1297944" cy="1098813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C9D56455-67D7-4CFD-A1D1-58D3D72D5963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53D444-4D43-4887-80C1-AC0E06935226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6539836" y="1648979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7B4D39-C0A1-4324-BC43-823F01D79316}"/>
              </a:ext>
            </a:extLst>
          </p:cNvPr>
          <p:cNvGrpSpPr/>
          <p:nvPr/>
        </p:nvGrpSpPr>
        <p:grpSpPr>
          <a:xfrm>
            <a:off x="4646101" y="1514734"/>
            <a:ext cx="1438074" cy="636988"/>
            <a:chOff x="4098497" y="1485263"/>
            <a:chExt cx="1438074" cy="63698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6711B8-AEE8-4BD4-A969-4714A210AEE4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E35C5D3-E7F1-4F28-83EA-6B73298F457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DBC494-E722-4335-BBD3-DBA9DCABB6B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824B9E7-9CD0-4549-B06E-8F4FB862C34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55FF802-EFF6-48EA-84F2-2FF7F52290A0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7D05322-BD6C-476F-ABA2-9A7E14064C51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786DA12-17D1-4557-9A0D-1F9870C51834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3BAB42-6CBB-4821-8159-79C720E9E6FC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867E68-04D8-427D-B980-F1D31122380F}"/>
              </a:ext>
            </a:extLst>
          </p:cNvPr>
          <p:cNvGrpSpPr/>
          <p:nvPr/>
        </p:nvGrpSpPr>
        <p:grpSpPr>
          <a:xfrm>
            <a:off x="4646101" y="2233485"/>
            <a:ext cx="1438074" cy="610451"/>
            <a:chOff x="4098497" y="2344222"/>
            <a:chExt cx="1438074" cy="61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D204A92-D677-43BA-8989-EA506A8C451B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C48D9BA-9721-4576-BF13-25910DD3FC3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67A94E2-8F96-404A-A2F3-2713191F6B4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3858EA5-E615-4B52-8C71-736A3C37FA2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394456F-E8D1-480A-82EC-1F1E8FC4FBB7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751526E-3DCF-4FDB-A786-AE3A98E31E2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AB3EA2A6-5A7F-4A3C-8742-CCECE27F5C93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B504DF-BF20-495C-8BA7-37415FB1BE26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7EE9A82-4BD8-40A7-8F98-FFCA9534EC2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4163477" y="2203774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79820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2865533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946D451-C739-490A-A7B3-2D03510473BE}"/>
              </a:ext>
            </a:extLst>
          </p:cNvPr>
          <p:cNvGrpSpPr/>
          <p:nvPr/>
        </p:nvGrpSpPr>
        <p:grpSpPr>
          <a:xfrm>
            <a:off x="4646101" y="3202943"/>
            <a:ext cx="1438074" cy="636988"/>
            <a:chOff x="4098497" y="1485263"/>
            <a:chExt cx="1438074" cy="63698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D5B07A8-C532-4D50-9EBC-9B289A6332BA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F9F88FB-51A9-4AB6-B0EA-48322EB26AD5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5D0161-7AB5-4889-B8BF-4D94B496E8C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5875D51-849A-4B32-9736-925B7E4D787C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400F2AC-F00E-498C-BDFC-2A5347227EF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3118FF1-25CA-479E-856B-2DD680FF8EE2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F6A3B2C-0C76-4C99-92FB-4024A798107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2690CE-80EF-4BA1-9617-8FF181095528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E98EC50-6D6F-422E-8805-2565B93CBB0B}"/>
              </a:ext>
            </a:extLst>
          </p:cNvPr>
          <p:cNvGrpSpPr/>
          <p:nvPr/>
        </p:nvGrpSpPr>
        <p:grpSpPr>
          <a:xfrm>
            <a:off x="4646101" y="3921694"/>
            <a:ext cx="1438074" cy="610451"/>
            <a:chOff x="4098497" y="2344222"/>
            <a:chExt cx="1438074" cy="61045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B8F45C6-0269-4247-8B77-286EF460BE8C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EDFAF704-B3A2-4A79-BC8C-F7F5960AA72A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8BED09BF-4087-4407-B69B-38AAF9350E97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E318475-3D91-45DD-AF9A-37D86EAEFD7B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D004B36-87BE-4B7D-A572-FC3AC72BF09D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AD27772-F285-4EEE-BE1C-848AC9B12A2F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740F4978-CF20-4E30-865A-ECB505E6BDEC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DE46FC3-99D4-489B-A08A-EF768BAF7155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12981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41" idx="2"/>
          </p:cNvCxnSpPr>
          <p:nvPr/>
        </p:nvCxnSpPr>
        <p:spPr>
          <a:xfrm flipV="1">
            <a:off x="2363214" y="5579428"/>
            <a:ext cx="502319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C14D552-8C38-4793-94B5-ED8031425A7B}"/>
              </a:ext>
            </a:extLst>
          </p:cNvPr>
          <p:cNvGrpSpPr/>
          <p:nvPr/>
        </p:nvGrpSpPr>
        <p:grpSpPr>
          <a:xfrm>
            <a:off x="2865533" y="5030020"/>
            <a:ext cx="1297944" cy="1098813"/>
            <a:chOff x="2425947" y="1685463"/>
            <a:chExt cx="1297944" cy="1098813"/>
          </a:xfrm>
        </p:grpSpPr>
        <p:sp>
          <p:nvSpPr>
            <p:cNvPr id="141" name="사다리꼴 140">
              <a:extLst>
                <a:ext uri="{FF2B5EF4-FFF2-40B4-BE49-F238E27FC236}">
                  <a16:creationId xmlns:a16="http://schemas.microsoft.com/office/drawing/2014/main" id="{17015456-3B7D-4CE3-B56B-B42C9ACC90A6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53B4D7-4BBA-4EA5-824D-194C68BFEE0E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1D5B5DC-FD22-4937-8C78-5ACBC40F9122}"/>
              </a:ext>
            </a:extLst>
          </p:cNvPr>
          <p:cNvGrpSpPr/>
          <p:nvPr/>
        </p:nvGrpSpPr>
        <p:grpSpPr>
          <a:xfrm>
            <a:off x="4646101" y="4890388"/>
            <a:ext cx="1438074" cy="636988"/>
            <a:chOff x="4098497" y="1485263"/>
            <a:chExt cx="1438074" cy="63698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3BDAFD5-77A0-4441-BC42-E37685C4BADF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B93D9F21-E40B-4073-A943-E6DF0160295E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7A29C36C-0403-4603-BCB9-BF0E4EDB0422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958365C3-0F06-45D4-B599-07ED461D9853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3D5DDD0-9312-455C-A66C-FC8FD736080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7CC50C39-3872-48F8-9BCD-730B578A0535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C5BC10-F64E-4F3F-BD27-01744FCAAED5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F1AB7-1443-4147-ABB4-61B2812B811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4623150-3081-4B34-9E4E-1A8DD09D1B19}"/>
              </a:ext>
            </a:extLst>
          </p:cNvPr>
          <p:cNvGrpSpPr/>
          <p:nvPr/>
        </p:nvGrpSpPr>
        <p:grpSpPr>
          <a:xfrm>
            <a:off x="4646101" y="5609139"/>
            <a:ext cx="1438074" cy="610451"/>
            <a:chOff x="4098497" y="2344222"/>
            <a:chExt cx="1438074" cy="610451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75337D0-F708-41AD-AD7F-8A3D9815A2D9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EB0692A2-9281-4475-86BC-3F52372288D6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C5DEC93E-6095-469F-84E4-36913657793D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D77215CA-CDAF-4F3E-9A82-08B9D872961A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8AF396D1-34A9-48FB-83A0-736D47F26A8C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F19B40A-903F-4A44-92CE-299DE6107658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0F1F62F-7FA1-453D-9EBD-D3A39A90011A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E8403F7-646E-4D61-872C-CEBF160D587B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A238D39-78B6-44B8-832F-BB2CF8D495D3}"/>
              </a:ext>
            </a:extLst>
          </p:cNvPr>
          <p:cNvCxnSpPr>
            <a:cxnSpLocks/>
            <a:stCxn id="141" idx="0"/>
          </p:cNvCxnSpPr>
          <p:nvPr/>
        </p:nvCxnSpPr>
        <p:spPr>
          <a:xfrm>
            <a:off x="4163477" y="5579428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163477" y="3879791"/>
            <a:ext cx="568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976608" y="2198386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EABE739-0BFE-4F8E-9266-3ABC2577B69F}"/>
              </a:ext>
            </a:extLst>
          </p:cNvPr>
          <p:cNvGrpSpPr/>
          <p:nvPr/>
        </p:nvGrpSpPr>
        <p:grpSpPr>
          <a:xfrm>
            <a:off x="6539836" y="3333501"/>
            <a:ext cx="1297944" cy="1098813"/>
            <a:chOff x="4790529" y="1681652"/>
            <a:chExt cx="1297944" cy="1098813"/>
          </a:xfrm>
        </p:grpSpPr>
        <p:sp>
          <p:nvSpPr>
            <p:cNvPr id="164" name="사다리꼴 163">
              <a:extLst>
                <a:ext uri="{FF2B5EF4-FFF2-40B4-BE49-F238E27FC236}">
                  <a16:creationId xmlns:a16="http://schemas.microsoft.com/office/drawing/2014/main" id="{5E7865B0-CA54-4145-984B-B0015C8EE850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DFC825-6E4E-4EBD-B0BE-CD676ECD88DB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FB87E6F-30B2-4B20-914F-A344F28F9B9F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5976608" y="3882908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E8F4FA-5FC8-4306-8E69-EF230B52CBCE}"/>
              </a:ext>
            </a:extLst>
          </p:cNvPr>
          <p:cNvGrpSpPr/>
          <p:nvPr/>
        </p:nvGrpSpPr>
        <p:grpSpPr>
          <a:xfrm>
            <a:off x="6539836" y="5030021"/>
            <a:ext cx="1297944" cy="1098813"/>
            <a:chOff x="4790529" y="1681652"/>
            <a:chExt cx="1297944" cy="1098813"/>
          </a:xfrm>
        </p:grpSpPr>
        <p:sp>
          <p:nvSpPr>
            <p:cNvPr id="169" name="사다리꼴 168">
              <a:extLst>
                <a:ext uri="{FF2B5EF4-FFF2-40B4-BE49-F238E27FC236}">
                  <a16:creationId xmlns:a16="http://schemas.microsoft.com/office/drawing/2014/main" id="{C0453629-3B49-4A16-8784-0BC978A5127E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C60D752-70CE-4070-8286-346F4F752EF3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6DD3B86-027A-48AF-A708-B9217510768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5976608" y="5579428"/>
            <a:ext cx="5632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493B6459-57D4-49FA-A4AE-A82416402F2B}"/>
              </a:ext>
            </a:extLst>
          </p:cNvPr>
          <p:cNvCxnSpPr>
            <a:cxnSpLocks/>
            <a:stCxn id="164" idx="2"/>
            <a:endCxn id="175" idx="2"/>
          </p:cNvCxnSpPr>
          <p:nvPr/>
        </p:nvCxnSpPr>
        <p:spPr>
          <a:xfrm flipV="1">
            <a:off x="7837780" y="3879736"/>
            <a:ext cx="847542" cy="31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81D728E0-E387-4300-A55E-11683DA9D3A8}"/>
              </a:ext>
            </a:extLst>
          </p:cNvPr>
          <p:cNvCxnSpPr>
            <a:cxnSpLocks/>
            <a:stCxn id="64" idx="2"/>
            <a:endCxn id="175" idx="1"/>
          </p:cNvCxnSpPr>
          <p:nvPr/>
        </p:nvCxnSpPr>
        <p:spPr>
          <a:xfrm>
            <a:off x="7837780" y="2198386"/>
            <a:ext cx="902180" cy="1549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5A74658-7D88-4A94-970A-3F2D232B48DB}"/>
              </a:ext>
            </a:extLst>
          </p:cNvPr>
          <p:cNvCxnSpPr>
            <a:cxnSpLocks/>
            <a:stCxn id="169" idx="2"/>
            <a:endCxn id="175" idx="3"/>
          </p:cNvCxnSpPr>
          <p:nvPr/>
        </p:nvCxnSpPr>
        <p:spPr>
          <a:xfrm flipV="1">
            <a:off x="7837780" y="4011642"/>
            <a:ext cx="902180" cy="1567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논리합 174">
            <a:extLst>
              <a:ext uri="{FF2B5EF4-FFF2-40B4-BE49-F238E27FC236}">
                <a16:creationId xmlns:a16="http://schemas.microsoft.com/office/drawing/2014/main" id="{43017C54-63F6-4DD3-BC55-8B18C8DC8AC9}"/>
              </a:ext>
            </a:extLst>
          </p:cNvPr>
          <p:cNvSpPr/>
          <p:nvPr/>
        </p:nvSpPr>
        <p:spPr>
          <a:xfrm>
            <a:off x="8685322" y="3693191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413C5EE-5A81-4439-A58F-FE9F1F833C64}"/>
              </a:ext>
            </a:extLst>
          </p:cNvPr>
          <p:cNvCxnSpPr>
            <a:cxnSpLocks/>
            <a:stCxn id="175" idx="6"/>
            <a:endCxn id="104" idx="2"/>
          </p:cNvCxnSpPr>
          <p:nvPr/>
        </p:nvCxnSpPr>
        <p:spPr>
          <a:xfrm flipV="1">
            <a:off x="9058411" y="3873263"/>
            <a:ext cx="740281" cy="6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42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64110" y="2884656"/>
            <a:ext cx="5832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Histogram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Learning data for sentiment analysis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labels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0 – Negative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 – Somewhat Negative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 – Neutral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– Somewhat Positive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4 - Positive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0" y="4738122"/>
            <a:ext cx="12192000" cy="2079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62453" y="5501980"/>
            <a:ext cx="24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2778020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6849201" y="5608563"/>
            <a:ext cx="158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value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187427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43741" y="4952921"/>
            <a:ext cx="2355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5866548" y="5011234"/>
            <a:ext cx="354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5611" y="508883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31103" y="629231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8654811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724006" y="5088830"/>
            <a:ext cx="431284" cy="1210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55" y="4783140"/>
            <a:ext cx="1989375" cy="19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DBE6CC-F6BD-4C94-A1DC-CCCD1753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27" y="1820415"/>
            <a:ext cx="5797933" cy="13156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29480" cy="646331"/>
            <a:chOff x="5171440" y="882070"/>
            <a:chExt cx="292948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3500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2406" cy="646331"/>
            <a:chOff x="5171440" y="882070"/>
            <a:chExt cx="3082406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53500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497757" cy="646331"/>
            <a:chOff x="5171440" y="882070"/>
            <a:chExt cx="349775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53500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Methodologies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953461" cy="646331"/>
            <a:chOff x="5171440" y="882070"/>
            <a:chExt cx="2953461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Experiments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66386" cy="646331"/>
            <a:chOff x="5171440" y="882070"/>
            <a:chExt cx="216638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53500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860615" cy="646331"/>
            <a:chOff x="5171440" y="882070"/>
            <a:chExt cx="286061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53500" y="974402"/>
              <a:ext cx="197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Learning data for emotion analysis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labels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0 – anger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 – fear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 – joy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0" y="4738122"/>
            <a:ext cx="12192000" cy="2079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62453" y="5501980"/>
            <a:ext cx="24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2778020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6849201" y="5608563"/>
            <a:ext cx="158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value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187427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43741" y="4952921"/>
            <a:ext cx="2355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5866548" y="5011234"/>
            <a:ext cx="354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/>
        </p:nvGraphicFramePr>
        <p:xfrm>
          <a:off x="9905611" y="508883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31103" y="629231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8654811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724006" y="5088830"/>
            <a:ext cx="431284" cy="1210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55" y="4783140"/>
            <a:ext cx="1989375" cy="19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B31C47C-F8B9-47BC-AE18-56B857F75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2" y="2004608"/>
            <a:ext cx="5049133" cy="161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5CF1D-7DC6-4D0D-8DAA-25A64EB98FDE}"/>
              </a:ext>
            </a:extLst>
          </p:cNvPr>
          <p:cNvSpPr txBox="1"/>
          <p:nvPr/>
        </p:nvSpPr>
        <p:spPr>
          <a:xfrm>
            <a:off x="2499359" y="2430487"/>
            <a:ext cx="268692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– love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– sadness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5 - surprise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93B05-0BAA-4BB1-9569-15D13A63713A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323E6-06AF-4B44-9301-FD4B6BABE88C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</p:spTree>
    <p:extLst>
      <p:ext uri="{BB962C8B-B14F-4D97-AF65-F5344CB8AC3E}">
        <p14:creationId xmlns:p14="http://schemas.microsoft.com/office/powerpoint/2010/main" val="168731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Experimental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 + Meta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informaion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 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60866"/>
              </p:ext>
            </p:extLst>
          </p:nvPr>
        </p:nvGraphicFramePr>
        <p:xfrm>
          <a:off x="1053253" y="2338474"/>
          <a:ext cx="10085493" cy="4301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RMSE/MAE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MF: SVD, SVD++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5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+ Feature(X)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+ Feature(O: User, Movie embedding)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Surprise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k=10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CF(user-based, item-based), MF(SVD, SVD++)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GNN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143E80-5821-4644-BC5C-17A6B1D02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1655"/>
              </p:ext>
            </p:extLst>
          </p:nvPr>
        </p:nvGraphicFramePr>
        <p:xfrm>
          <a:off x="551058" y="5239173"/>
          <a:ext cx="11089883" cy="14037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4269">
                  <a:extLst>
                    <a:ext uri="{9D8B030D-6E8A-4147-A177-3AD203B41FA5}">
                      <a16:colId xmlns:a16="http://schemas.microsoft.com/office/drawing/2014/main" val="1489256614"/>
                    </a:ext>
                  </a:extLst>
                </a:gridCol>
                <a:gridCol w="1584269">
                  <a:extLst>
                    <a:ext uri="{9D8B030D-6E8A-4147-A177-3AD203B41FA5}">
                      <a16:colId xmlns:a16="http://schemas.microsoft.com/office/drawing/2014/main" val="2854910512"/>
                    </a:ext>
                  </a:extLst>
                </a:gridCol>
                <a:gridCol w="1584269">
                  <a:extLst>
                    <a:ext uri="{9D8B030D-6E8A-4147-A177-3AD203B41FA5}">
                      <a16:colId xmlns:a16="http://schemas.microsoft.com/office/drawing/2014/main" val="593832869"/>
                    </a:ext>
                  </a:extLst>
                </a:gridCol>
                <a:gridCol w="1584269">
                  <a:extLst>
                    <a:ext uri="{9D8B030D-6E8A-4147-A177-3AD203B41FA5}">
                      <a16:colId xmlns:a16="http://schemas.microsoft.com/office/drawing/2014/main" val="782603655"/>
                    </a:ext>
                  </a:extLst>
                </a:gridCol>
                <a:gridCol w="1584269">
                  <a:extLst>
                    <a:ext uri="{9D8B030D-6E8A-4147-A177-3AD203B41FA5}">
                      <a16:colId xmlns:a16="http://schemas.microsoft.com/office/drawing/2014/main" val="3567676582"/>
                    </a:ext>
                  </a:extLst>
                </a:gridCol>
                <a:gridCol w="1584269">
                  <a:extLst>
                    <a:ext uri="{9D8B030D-6E8A-4147-A177-3AD203B41FA5}">
                      <a16:colId xmlns:a16="http://schemas.microsoft.com/office/drawing/2014/main" val="1376836120"/>
                    </a:ext>
                  </a:extLst>
                </a:gridCol>
                <a:gridCol w="1584269">
                  <a:extLst>
                    <a:ext uri="{9D8B030D-6E8A-4147-A177-3AD203B41FA5}">
                      <a16:colId xmlns:a16="http://schemas.microsoft.com/office/drawing/2014/main" val="3953861523"/>
                    </a:ext>
                  </a:extLst>
                </a:gridCol>
              </a:tblGrid>
              <a:tr h="683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(User-based)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(Item-based)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SVD++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SVD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(Feature X)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(Feature O)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(Feature O, T=0.75)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103607"/>
                  </a:ext>
                </a:extLst>
              </a:tr>
              <a:tr h="489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0.6984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0.8396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0.7173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0.7189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0.7076</a:t>
                      </a:r>
                      <a:endParaRPr lang="ko-KR" altLang="en-US" sz="1800" dirty="0">
                        <a:solidFill>
                          <a:srgbClr val="0000F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0.6804</a:t>
                      </a:r>
                      <a:endParaRPr lang="ko-KR" altLang="en-US" sz="1800" dirty="0">
                        <a:solidFill>
                          <a:srgbClr val="0000F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0.6772</a:t>
                      </a:r>
                      <a:endParaRPr lang="ko-KR" altLang="en-US" sz="1800" dirty="0">
                        <a:solidFill>
                          <a:srgbClr val="0000F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06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A15B54A-64C1-4634-B427-14E9E2D3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38" y="1212027"/>
            <a:ext cx="4418855" cy="3395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F9C6A-B4F0-461D-BFD8-18D6ED526CDE}"/>
              </a:ext>
            </a:extLst>
          </p:cNvPr>
          <p:cNvSpPr txBox="1"/>
          <p:nvPr/>
        </p:nvSpPr>
        <p:spPr>
          <a:xfrm>
            <a:off x="8546465" y="4574476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Rating Scaling 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8C03F-D7E1-4BDD-BBBA-FBA95757E8A2}"/>
              </a:ext>
            </a:extLst>
          </p:cNvPr>
          <p:cNvSpPr/>
          <p:nvPr/>
        </p:nvSpPr>
        <p:spPr>
          <a:xfrm>
            <a:off x="7525757" y="1618827"/>
            <a:ext cx="4368215" cy="318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48305-961B-4CBE-8075-0411117932AA}"/>
              </a:ext>
            </a:extLst>
          </p:cNvPr>
          <p:cNvSpPr/>
          <p:nvPr/>
        </p:nvSpPr>
        <p:spPr>
          <a:xfrm>
            <a:off x="10688320" y="2903128"/>
            <a:ext cx="440265" cy="1671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8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GNN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E021BB8-F30C-48B7-8F8C-829BC1147DE4}"/>
              </a:ext>
            </a:extLst>
          </p:cNvPr>
          <p:cNvSpPr/>
          <p:nvPr/>
        </p:nvSpPr>
        <p:spPr>
          <a:xfrm>
            <a:off x="1507204" y="1715806"/>
            <a:ext cx="513184" cy="321056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A5876D2F-6633-42FE-9373-B652D6D0D6BF}"/>
              </a:ext>
            </a:extLst>
          </p:cNvPr>
          <p:cNvSpPr/>
          <p:nvPr/>
        </p:nvSpPr>
        <p:spPr>
          <a:xfrm>
            <a:off x="1507204" y="5002809"/>
            <a:ext cx="513184" cy="147412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4C300-7126-45A3-8CCF-49B84F2FF5BF}"/>
              </a:ext>
            </a:extLst>
          </p:cNvPr>
          <p:cNvSpPr txBox="1"/>
          <p:nvPr/>
        </p:nvSpPr>
        <p:spPr>
          <a:xfrm>
            <a:off x="401838" y="3111096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Surprise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1547B-358E-422F-B146-ABB307624725}"/>
              </a:ext>
            </a:extLst>
          </p:cNvPr>
          <p:cNvSpPr txBox="1"/>
          <p:nvPr/>
        </p:nvSpPr>
        <p:spPr>
          <a:xfrm>
            <a:off x="401839" y="5555203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GCMC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5CED7D-DEC7-40C9-A162-FA5F0A10D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430447"/>
              </p:ext>
            </p:extLst>
          </p:nvPr>
        </p:nvGraphicFramePr>
        <p:xfrm>
          <a:off x="2099386" y="1372722"/>
          <a:ext cx="8254906" cy="5104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0115">
                  <a:extLst>
                    <a:ext uri="{9D8B030D-6E8A-4147-A177-3AD203B41FA5}">
                      <a16:colId xmlns:a16="http://schemas.microsoft.com/office/drawing/2014/main" val="932455553"/>
                    </a:ext>
                  </a:extLst>
                </a:gridCol>
                <a:gridCol w="3555484">
                  <a:extLst>
                    <a:ext uri="{9D8B030D-6E8A-4147-A177-3AD203B41FA5}">
                      <a16:colId xmlns:a16="http://schemas.microsoft.com/office/drawing/2014/main" val="516593865"/>
                    </a:ext>
                  </a:extLst>
                </a:gridCol>
                <a:gridCol w="819307">
                  <a:extLst>
                    <a:ext uri="{9D8B030D-6E8A-4147-A177-3AD203B41FA5}">
                      <a16:colId xmlns:a16="http://schemas.microsoft.com/office/drawing/2014/main" val="963060679"/>
                    </a:ext>
                  </a:extLst>
                </a:gridCol>
              </a:tblGrid>
              <a:tr h="300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11184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SVD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0.8469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9413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SVDpp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0.8270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5150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SlopeOne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0.9273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888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NMF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>
                          <a:effectLst/>
                        </a:rPr>
                        <a:t>0.9056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70778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NormalPredictor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1.4758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6465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0.8726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89107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KNNBaseline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0.8519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21874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KNNWithMeans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0.9232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7356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KNNWithZScore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0.9168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86367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BaselineOnly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0.8485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20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CoClustering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0.9538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40756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0.9637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965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O)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0.9148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885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0.8142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488969"/>
                  </a:ext>
                </a:extLst>
              </a:tr>
              <a:tr h="290811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0.7176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3999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O, T=0.8)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0.7127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98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GNN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25F2191D-1EC9-4FE2-84A6-F1850A8B4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644853"/>
              </p:ext>
            </p:extLst>
          </p:nvPr>
        </p:nvGraphicFramePr>
        <p:xfrm>
          <a:off x="2032000" y="121202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255518" y="2921168"/>
            <a:ext cx="5607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Experience(MX)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for personalized recommendations.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relational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recommendation is better than traditional methods.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Recommendations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reflecting sentiment/emotion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data improve rating prediction. 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Conclusions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970731" y="2921168"/>
            <a:ext cx="2177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8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점수 계산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Regression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계산 후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rmse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score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계산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Ex) (1*0.1) + (2*0.2) + (3*0.3) + (4*0.1) + (5*0.3) = 3.3 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DC5F01-9307-46AF-AC17-0A121E0C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1" y="2691969"/>
            <a:ext cx="9141657" cy="13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결과 뽑기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(O)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 of relation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embedding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Edge type : rating, sentiment, emotion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Edge feature : rating(label), feature(sentiment, emotion)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합치기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Encoding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전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병합 후 입력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(Sum of relation)</a:t>
            </a:r>
          </a:p>
          <a:p>
            <a:pPr marL="1371600" lvl="2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Encoding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후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3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인코딩 결과를 병합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Decoding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후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3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 결과 병합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Q&amp;A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성능 결과 어디까지 제출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Full paper (6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장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Train/Valid/Test set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동일하게 해야 하는지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K-fold,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여러 번 테스트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동일한 데이터를 여러 번 뽑아서 좋은 결과로 쓰기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(ex- 5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번 정도 데이터셋 뽑기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Score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계산 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RMSE(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기존 진행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), MPE(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추가 진행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197738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166676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MX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개념 제안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개념은 없어도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emotion, sentiment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동시에 고려하는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논문으로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introduction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채우기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Emotion, sentiment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대한 정확한 정의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혼동한 논문들 많음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논문 찾기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Journal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reference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하기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Journal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Transactions on Consumer Electronics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Transactions on Social ~~~~(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기준형님께 문의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ko-KR" altLang="en-US" dirty="0"/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4293914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166676"/>
            <a:ext cx="12191999" cy="5764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sparse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경우에는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cf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보다 좋은 성능을 낼 것이다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numerical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하지 않고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discrete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개념으로 접근했는데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인접행렬에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binary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가 아닌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연속 값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넣는게 합리적이다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rating(1~5) + “sentiment(1~5), emotion(1~6, categorical)” 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인접행렬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rating(1~5) + “sentiment(1~5)” 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인접행렬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따른 결과가 다름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regression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 되긴 했으나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layer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classification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이다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모델</a:t>
            </a: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Classification 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확률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평점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=&gt; Regression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ko-KR" altLang="en-US" dirty="0"/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5BCDB-1498-47B2-877E-9740CEBB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52" y="1694416"/>
            <a:ext cx="4117016" cy="6089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D26842-943A-4B58-9800-D6E643A271E6}"/>
              </a:ext>
            </a:extLst>
          </p:cNvPr>
          <p:cNvSpPr/>
          <p:nvPr/>
        </p:nvSpPr>
        <p:spPr>
          <a:xfrm>
            <a:off x="6427894" y="1674097"/>
            <a:ext cx="1463039" cy="70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1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166676"/>
            <a:ext cx="12191999" cy="5764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sparse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경우에는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cf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보다 좋은 성능을 낼 것이다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?? 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message passing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전체를 보는 것이 아니라 연결된 것만 고려함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전체 구조를 보는 것이 아니라 그래프 자체의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detail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정보를 고려함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Sampling?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node, edge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한번에 넣지 않고 서브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graph(mini-batch)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뽑아서 학습함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ko-KR" altLang="en-US" dirty="0"/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563044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 – short paper (21.10.14)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ACM Transactions on the Web(22.01.31)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Special Issue on Advanced Graph Mining on the Web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D444AC-0353-48A1-BB5D-00CDA15F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64" y="2858228"/>
            <a:ext cx="6115804" cy="1913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3B48B0-37B0-4477-AAAD-96B52FDD3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25"/>
          <a:stretch/>
        </p:blipFill>
        <p:spPr>
          <a:xfrm>
            <a:off x="970064" y="4751443"/>
            <a:ext cx="5040641" cy="379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3B3060-2414-4591-814F-BA0F90BA7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59" y="5293241"/>
            <a:ext cx="3245807" cy="14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7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0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Experimental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Temperature Scaling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Calibration : changes the distribution of 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0BAE30-088C-4C8C-BE5C-946CBA91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86" y="1260301"/>
            <a:ext cx="2654998" cy="5430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3D75D-D7C9-43C3-80F7-BEECE682B703}"/>
              </a:ext>
            </a:extLst>
          </p:cNvPr>
          <p:cNvSpPr txBox="1"/>
          <p:nvPr/>
        </p:nvSpPr>
        <p:spPr>
          <a:xfrm>
            <a:off x="9778481" y="3790843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 = 1.0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791CE-E736-4F97-A83D-11015B4C1506}"/>
              </a:ext>
            </a:extLst>
          </p:cNvPr>
          <p:cNvSpPr txBox="1"/>
          <p:nvPr/>
        </p:nvSpPr>
        <p:spPr>
          <a:xfrm>
            <a:off x="9778481" y="1975435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 = 5.0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495F1-4C72-44A7-9009-ECC03EC9ACCB}"/>
              </a:ext>
            </a:extLst>
          </p:cNvPr>
          <p:cNvSpPr txBox="1"/>
          <p:nvPr/>
        </p:nvSpPr>
        <p:spPr>
          <a:xfrm>
            <a:off x="9778481" y="5606251"/>
            <a:ext cx="132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 = 0.8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876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- Methodology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1397816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1FE1EBE-9E31-4785-A866-DCDD2C71E4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317161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560060" y="2623789"/>
            <a:ext cx="191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(Rating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37EAF-49A2-426D-84B5-21410BE1A8CA}"/>
              </a:ext>
            </a:extLst>
          </p:cNvPr>
          <p:cNvSpPr txBox="1"/>
          <p:nvPr/>
        </p:nvSpPr>
        <p:spPr>
          <a:xfrm>
            <a:off x="411045" y="437509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A82DF-0705-4274-9651-60C840399D50}"/>
              </a:ext>
            </a:extLst>
          </p:cNvPr>
          <p:cNvSpPr/>
          <p:nvPr/>
        </p:nvSpPr>
        <p:spPr>
          <a:xfrm>
            <a:off x="6059152" y="3352106"/>
            <a:ext cx="2147148" cy="109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1FB469-B85C-44C1-B75D-B4DD6E278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1" y="3069156"/>
            <a:ext cx="1424108" cy="14241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5D4C257-C745-4C87-A4C3-A65128AA5D0A}"/>
              </a:ext>
            </a:extLst>
          </p:cNvPr>
          <p:cNvSpPr/>
          <p:nvPr/>
        </p:nvSpPr>
        <p:spPr>
          <a:xfrm>
            <a:off x="4779206" y="3524812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4551B6-2E28-4D3D-8804-74E6F8DC4B1C}"/>
              </a:ext>
            </a:extLst>
          </p:cNvPr>
          <p:cNvSpPr/>
          <p:nvPr/>
        </p:nvSpPr>
        <p:spPr>
          <a:xfrm>
            <a:off x="8769959" y="3524811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DDA73DF-2820-4C2B-8F44-3A8961C281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4870403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EACBA5A-E517-4218-8290-6FB2E5D65D59}"/>
              </a:ext>
            </a:extLst>
          </p:cNvPr>
          <p:cNvSpPr txBox="1"/>
          <p:nvPr/>
        </p:nvSpPr>
        <p:spPr>
          <a:xfrm>
            <a:off x="411045" y="6073891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(Emotion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7276D-378B-4B9A-B60F-DF0CCB64D76B}"/>
              </a:ext>
            </a:extLst>
          </p:cNvPr>
          <p:cNvSpPr/>
          <p:nvPr/>
        </p:nvSpPr>
        <p:spPr>
          <a:xfrm>
            <a:off x="221396" y="3089475"/>
            <a:ext cx="2621280" cy="3351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D022DA-2E14-4AA7-81A0-15D88D185C57}"/>
              </a:ext>
            </a:extLst>
          </p:cNvPr>
          <p:cNvSpPr txBox="1"/>
          <p:nvPr/>
        </p:nvSpPr>
        <p:spPr>
          <a:xfrm>
            <a:off x="5391771" y="4524125"/>
            <a:ext cx="348191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[Baseline]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Traditional: CF, SVD, NCF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Graph: NGCF, GCN, GAT,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GraphSAGE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2DBF3A-8EC1-4C76-958D-F6FD95D525FD}"/>
              </a:ext>
            </a:extLst>
          </p:cNvPr>
          <p:cNvSpPr txBox="1"/>
          <p:nvPr/>
        </p:nvSpPr>
        <p:spPr>
          <a:xfrm>
            <a:off x="9507325" y="4507482"/>
            <a:ext cx="262128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[Predicted Rating]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Metric: RMSE/MAE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B6A86-DDF5-48F1-AEC3-59EBD423CBAC}"/>
              </a:ext>
            </a:extLst>
          </p:cNvPr>
          <p:cNvSpPr txBox="1"/>
          <p:nvPr/>
        </p:nvSpPr>
        <p:spPr>
          <a:xfrm>
            <a:off x="2879501" y="5891441"/>
            <a:ext cx="141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Ablation Study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054469-05D9-4C93-A617-A355D7389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5" y="3524812"/>
            <a:ext cx="745066" cy="74506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64967" y="2007416"/>
            <a:ext cx="1105740" cy="1623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0618DE-66B5-4585-BF8B-D12B06F5A4C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4967" y="3897345"/>
            <a:ext cx="1022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715574-EFC8-4C19-9CC2-C8B8DFFE6F3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64967" y="4163486"/>
            <a:ext cx="1105740" cy="1316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9E8EF1-5CAF-4543-81D7-DFE43443532A}"/>
              </a:ext>
            </a:extLst>
          </p:cNvPr>
          <p:cNvSpPr txBox="1"/>
          <p:nvPr/>
        </p:nvSpPr>
        <p:spPr>
          <a:xfrm>
            <a:off x="3758760" y="1684446"/>
            <a:ext cx="2434601" cy="707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 of relation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Multi-layer Graph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4329A0-93D6-4980-B6FC-55308D35BF9D}"/>
              </a:ext>
            </a:extLst>
          </p:cNvPr>
          <p:cNvCxnSpPr>
            <a:stCxn id="24" idx="0"/>
          </p:cNvCxnSpPr>
          <p:nvPr/>
        </p:nvCxnSpPr>
        <p:spPr>
          <a:xfrm flipV="1">
            <a:off x="3959848" y="2412331"/>
            <a:ext cx="0" cy="111248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5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Result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17931"/>
              </p:ext>
            </p:extLst>
          </p:nvPr>
        </p:nvGraphicFramePr>
        <p:xfrm>
          <a:off x="1053253" y="2338474"/>
          <a:ext cx="10085493" cy="4378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F1-score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NCF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GCN (GCMC)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GraphSAGE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Graphormer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GNN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73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Sentiment/Emotion 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Movie Experience (MX)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Experience(MX) is UX for watching the movies.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review.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02398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The impact of emotions on the helpfulness of movie reviews (JART 2015)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How do you define Movie Experience(MX)?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 sentiment/emotion as additional information that can’t be included in 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How do you express MX?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types of graphs : rating, sentiment, 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relational information between users and items.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Which model performs the best rating prediction?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model : GCMC, IGMC, IMC-GAE</a:t>
            </a:r>
          </a:p>
        </p:txBody>
      </p:sp>
    </p:spTree>
    <p:extLst>
      <p:ext uri="{BB962C8B-B14F-4D97-AF65-F5344CB8AC3E}">
        <p14:creationId xmlns:p14="http://schemas.microsoft.com/office/powerpoint/2010/main" val="1033734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6996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GNN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 Model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(GCMC)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[KDD 2018] 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세팅 완료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적용 중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Matrix Completion Based on Graph Neural Networks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(IGMC)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[ICLR 2020]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예정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Matrix Completion Using Graph Autoencoder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(IMC-GAE)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[CIKM 2021]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세팅 완료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적용 중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17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6996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GCMC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 [KDD 2018]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 features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03C80A-5684-4560-8E6D-EC013381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78" y="2505352"/>
            <a:ext cx="10417443" cy="3452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B2E932-3D73-4D64-8F83-DB0A45E151B0}"/>
              </a:ext>
            </a:extLst>
          </p:cNvPr>
          <p:cNvSpPr txBox="1"/>
          <p:nvPr/>
        </p:nvSpPr>
        <p:spPr>
          <a:xfrm>
            <a:off x="4021494" y="6318703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GCN</a:t>
            </a:r>
            <a:endParaRPr lang="ko-KR" altLang="en-US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8FFE8D2-C0A7-4318-828E-E3C5C67156B2}"/>
              </a:ext>
            </a:extLst>
          </p:cNvPr>
          <p:cNvSpPr/>
          <p:nvPr/>
        </p:nvSpPr>
        <p:spPr>
          <a:xfrm>
            <a:off x="4604657" y="5902721"/>
            <a:ext cx="335902" cy="36523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777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9288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IGMC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 Matrix Completion Based on Graph Neural Networks (IGMC)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[ICLR 2020]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62650-D042-47C5-A783-EA4C4170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73" y="2736425"/>
            <a:ext cx="10555253" cy="33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9288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IMC-GAE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 Matrix Completion Using Graph Autoencoder (IMC-GAE)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[CIKM 2021]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F008E9-1718-4289-B117-B64E2C01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70" y="2250637"/>
            <a:ext cx="9659259" cy="44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Case of Sentiment/Emotion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 of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Report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Recommendation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collection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: 5-levels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 : 6-levels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84" b="15833"/>
          <a:stretch/>
        </p:blipFill>
        <p:spPr>
          <a:xfrm>
            <a:off x="796300" y="4067530"/>
            <a:ext cx="5493174" cy="2021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68" b="5827"/>
          <a:stretch/>
        </p:blipFill>
        <p:spPr>
          <a:xfrm>
            <a:off x="6981233" y="3334596"/>
            <a:ext cx="4306081" cy="2754631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3" b="25864"/>
          <a:stretch/>
        </p:blipFill>
        <p:spPr bwMode="auto">
          <a:xfrm>
            <a:off x="8324423" y="1509571"/>
            <a:ext cx="2962891" cy="105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2577687" y="61737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8145371" y="61737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D86CCB-0847-4560-A261-E276B528DE9F}"/>
              </a:ext>
            </a:extLst>
          </p:cNvPr>
          <p:cNvSpPr/>
          <p:nvPr/>
        </p:nvSpPr>
        <p:spPr>
          <a:xfrm>
            <a:off x="128689" y="1227146"/>
            <a:ext cx="755226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  How do you define Movie Experience(MX)?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3228C0-EE6E-44EC-BD0E-E274B3E4B591}"/>
              </a:ext>
            </a:extLst>
          </p:cNvPr>
          <p:cNvSpPr/>
          <p:nvPr/>
        </p:nvSpPr>
        <p:spPr>
          <a:xfrm>
            <a:off x="128689" y="3008660"/>
            <a:ext cx="755226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  How do you express MX?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128688" y="5213609"/>
            <a:ext cx="755226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  Which model performs the best rating prediction?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ACD5497-9412-4F9B-B603-FBC7D1E51804}"/>
              </a:ext>
            </a:extLst>
          </p:cNvPr>
          <p:cNvSpPr/>
          <p:nvPr/>
        </p:nvSpPr>
        <p:spPr>
          <a:xfrm>
            <a:off x="2953173" y="1995430"/>
            <a:ext cx="9116907" cy="55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 sentiment/emotion as additional information that can’t be included in rating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E61C148-4ABC-4D99-BB65-7694B9FBB197}"/>
              </a:ext>
            </a:extLst>
          </p:cNvPr>
          <p:cNvSpPr/>
          <p:nvPr/>
        </p:nvSpPr>
        <p:spPr>
          <a:xfrm>
            <a:off x="2953173" y="5997468"/>
            <a:ext cx="9116907" cy="55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model : GCMC, IGMC, IMC-GAE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40B08B6-83FB-4114-B1DC-2CD49934BC3D}"/>
              </a:ext>
            </a:extLst>
          </p:cNvPr>
          <p:cNvSpPr/>
          <p:nvPr/>
        </p:nvSpPr>
        <p:spPr>
          <a:xfrm>
            <a:off x="2953173" y="3791818"/>
            <a:ext cx="9116907" cy="1023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types of graphs : rating, sentiment, emotion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relational information between users and items.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625886" y="2921168"/>
            <a:ext cx="494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Reference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The impact of emotions on the helpfulness of movie reviews (JART 2015)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Integrating Collaborative Filtering and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06’ workshop)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BERT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21')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Movie Recommendation System Using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css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20’)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Using Affective Features from Media Content Metadata for Better Movie Recommendations (KDIR 20’)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2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9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review texts sentiment scores. (JIIS 2019)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59D52-7549-455F-B0D1-4310AD60C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64" y="1991360"/>
            <a:ext cx="3298071" cy="3283216"/>
          </a:xfrm>
          <a:prstGeom prst="rect">
            <a:avLst/>
          </a:prstGeom>
        </p:spPr>
      </p:pic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5095723"/>
            <a:ext cx="12191999" cy="14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[7]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AECDCB-4B83-4764-9A62-A0DB2A21E0B0}"/>
              </a:ext>
            </a:extLst>
          </p:cNvPr>
          <p:cNvSpPr/>
          <p:nvPr/>
        </p:nvSpPr>
        <p:spPr>
          <a:xfrm>
            <a:off x="5249333" y="4334933"/>
            <a:ext cx="745067" cy="291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E109E0-9D92-45BD-98B8-60830B837FD4}"/>
              </a:ext>
            </a:extLst>
          </p:cNvPr>
          <p:cNvSpPr/>
          <p:nvPr/>
        </p:nvSpPr>
        <p:spPr>
          <a:xfrm>
            <a:off x="6590453" y="2734302"/>
            <a:ext cx="1049867" cy="160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915CE-4972-44C4-8943-36B115FA1431}"/>
              </a:ext>
            </a:extLst>
          </p:cNvPr>
          <p:cNvSpPr/>
          <p:nvPr/>
        </p:nvSpPr>
        <p:spPr>
          <a:xfrm>
            <a:off x="5886026" y="3765974"/>
            <a:ext cx="596054" cy="214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C1522E-8DE2-421F-A948-6431735373D3}"/>
              </a:ext>
            </a:extLst>
          </p:cNvPr>
          <p:cNvSpPr/>
          <p:nvPr/>
        </p:nvSpPr>
        <p:spPr>
          <a:xfrm>
            <a:off x="5249333" y="4138507"/>
            <a:ext cx="745067" cy="146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33378</TotalTime>
  <Words>2451</Words>
  <Application>Microsoft Office PowerPoint</Application>
  <PresentationFormat>와이드스크린</PresentationFormat>
  <Paragraphs>769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나눔스퀘어 ExtraBold</vt:lpstr>
      <vt:lpstr>굴림</vt:lpstr>
      <vt:lpstr>Times New Roman</vt:lpstr>
      <vt:lpstr>나눔스퀘어 Bold</vt:lpstr>
      <vt:lpstr>Arial</vt:lpstr>
      <vt:lpstr>바탕</vt:lpstr>
      <vt:lpstr>나눔스퀘어</vt:lpstr>
      <vt:lpstr>맑은 고딕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1241</cp:revision>
  <dcterms:created xsi:type="dcterms:W3CDTF">2018-08-30T11:36:00Z</dcterms:created>
  <dcterms:modified xsi:type="dcterms:W3CDTF">2021-10-06T14:29:40Z</dcterms:modified>
</cp:coreProperties>
</file>